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9144000" cy="6858000" type="screen4x3"/>
  <p:notesSz cx="6954838" cy="93091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93" autoAdjust="0"/>
    <p:restoredTop sz="74947" autoAdjust="0"/>
  </p:normalViewPr>
  <p:slideViewPr>
    <p:cSldViewPr>
      <p:cViewPr varScale="1">
        <p:scale>
          <a:sx n="80" d="100"/>
          <a:sy n="80" d="100"/>
        </p:scale>
        <p:origin x="-17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72687-1F1B-4093-9A0B-C438184E3825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9DFB6-095B-4870-BCE1-05BEDCD19E1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8707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DD48-7E90-4E05-969A-E0CEB62C9AFB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D414-4A09-4D1A-959F-E93B11A734B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00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Carcinoma renal papilar de células claras: Neoplasia de células claras con abundante formación de papilas centradas por tallos conectivo-vasculares. Bajo grado nuclear y núcleos distribuidos en la porción apical de las células. H-E, 100X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D414-4A09-4D1A-959F-E93B11A734BC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79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Figura 1: Carcinoma renal papilar de células claras: Neoplasia formada por papilas y escasos túbulos con nódulos tumorales delimitados por bandas </a:t>
            </a:r>
            <a:r>
              <a:rPr lang="es-AR" dirty="0" err="1" smtClean="0"/>
              <a:t>fibroconectivas</a:t>
            </a:r>
            <a:r>
              <a:rPr lang="es-AR" dirty="0" smtClean="0"/>
              <a:t>, H-E, 100X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D414-4A09-4D1A-959F-E93B11A734BC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20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Figura 2: Glándula neoplásica mostrando el bajo grado nuclear (</a:t>
            </a:r>
            <a:r>
              <a:rPr lang="es-AR" dirty="0" err="1" smtClean="0"/>
              <a:t>Furhman</a:t>
            </a:r>
            <a:r>
              <a:rPr lang="es-AR" dirty="0" smtClean="0"/>
              <a:t> 1-2); los núcleos tienden a colocarse en la porción apical de las células tumorales. H-E, 400X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D414-4A09-4D1A-959F-E93B11A734BC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50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Figura 3. </a:t>
            </a:r>
            <a:r>
              <a:rPr lang="es-AR" dirty="0" err="1" smtClean="0"/>
              <a:t>Inmunotinciones</a:t>
            </a:r>
            <a:r>
              <a:rPr lang="es-AR" dirty="0" smtClean="0"/>
              <a:t> para </a:t>
            </a:r>
            <a:r>
              <a:rPr lang="es-AR" b="1" dirty="0" err="1" smtClean="0"/>
              <a:t>Anhidrasa</a:t>
            </a:r>
            <a:r>
              <a:rPr lang="es-AR" b="1" dirty="0" smtClean="0"/>
              <a:t> Carbónica IX </a:t>
            </a:r>
            <a:r>
              <a:rPr lang="es-AR" dirty="0" smtClean="0"/>
              <a:t>demostrando la tinción predominante baso-lateral y no apical y con </a:t>
            </a:r>
            <a:r>
              <a:rPr lang="es-AR" b="1" dirty="0" smtClean="0"/>
              <a:t>CK 7</a:t>
            </a:r>
            <a:r>
              <a:rPr lang="es-AR" dirty="0" smtClean="0"/>
              <a:t> una tinción membranosa intensa (</a:t>
            </a:r>
            <a:r>
              <a:rPr lang="es-AR" dirty="0" err="1" smtClean="0"/>
              <a:t>izq</a:t>
            </a:r>
            <a:r>
              <a:rPr lang="es-AR" dirty="0" smtClean="0"/>
              <a:t>: 400X y der: 100X)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D414-4A09-4D1A-959F-E93B11A734BC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359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Figura 4. Positividad con </a:t>
            </a:r>
            <a:r>
              <a:rPr lang="es-AR" b="1" dirty="0" err="1" smtClean="0"/>
              <a:t>vimentina</a:t>
            </a:r>
            <a:r>
              <a:rPr lang="es-AR" dirty="0" smtClean="0"/>
              <a:t> y con </a:t>
            </a:r>
            <a:r>
              <a:rPr lang="es-AR" b="1" dirty="0" smtClean="0"/>
              <a:t>CD10</a:t>
            </a:r>
            <a:r>
              <a:rPr lang="es-AR" dirty="0" smtClean="0"/>
              <a:t>. La expresión de CD10 se observa en el 20% de los casos (Aron M et al, 2015). 100X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D414-4A09-4D1A-959F-E93B11A734BC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987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s-A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2A4B69-3389-4AE6-993A-AEC18C277E8B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4DA1A6-FE1B-409D-BD08-3865EEA76171}" type="datetimeFigureOut">
              <a:rPr lang="es-AR" smtClean="0"/>
              <a:t>21/09/2015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sz="2400" b="1" dirty="0" smtClean="0"/>
              <a:t>Dr. Boris </a:t>
            </a:r>
            <a:r>
              <a:rPr lang="es-AR" sz="2400" b="1" dirty="0" err="1" smtClean="0"/>
              <a:t>Elsner</a:t>
            </a:r>
            <a:endParaRPr lang="es-AR" sz="2400" b="1" dirty="0" smtClean="0"/>
          </a:p>
          <a:p>
            <a:r>
              <a:rPr lang="es-AR" sz="2400" b="1" dirty="0" smtClean="0"/>
              <a:t>Centro de Patología, C.A.B.A</a:t>
            </a:r>
            <a:r>
              <a:rPr lang="es-AR" b="1" dirty="0" smtClean="0"/>
              <a:t>.</a:t>
            </a:r>
            <a:endParaRPr lang="es-AR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1052736"/>
            <a:ext cx="3962400" cy="2528664"/>
          </a:xfrm>
        </p:spPr>
        <p:txBody>
          <a:bodyPr>
            <a:noAutofit/>
          </a:bodyPr>
          <a:lstStyle/>
          <a:p>
            <a:r>
              <a:rPr lang="es-AR" sz="4800" b="1" dirty="0" smtClean="0"/>
              <a:t/>
            </a:r>
            <a:br>
              <a:rPr lang="es-AR" sz="4800" b="1" dirty="0" smtClean="0"/>
            </a:br>
            <a:r>
              <a:rPr lang="es-AR" sz="4800" b="1" dirty="0"/>
              <a:t/>
            </a:r>
            <a:br>
              <a:rPr lang="es-AR" sz="4800" b="1" dirty="0"/>
            </a:br>
            <a:r>
              <a:rPr lang="es-AR" sz="4800" b="1" dirty="0" smtClean="0"/>
              <a:t/>
            </a:r>
            <a:br>
              <a:rPr lang="es-AR" sz="4800" b="1" dirty="0" smtClean="0"/>
            </a:br>
            <a:r>
              <a:rPr lang="es-AR" sz="4800" b="1" dirty="0"/>
              <a:t/>
            </a:r>
            <a:br>
              <a:rPr lang="es-AR" sz="4800" b="1" dirty="0"/>
            </a:br>
            <a:r>
              <a:rPr lang="es-AR" sz="4800" b="1" dirty="0" smtClean="0"/>
              <a:t/>
            </a:r>
            <a:br>
              <a:rPr lang="es-AR" sz="4800" b="1" dirty="0" smtClean="0"/>
            </a:br>
            <a:r>
              <a:rPr lang="es-AR" sz="4800" b="1" dirty="0" smtClean="0"/>
              <a:t/>
            </a:r>
            <a:br>
              <a:rPr lang="es-AR" sz="4800" b="1" dirty="0" smtClean="0"/>
            </a:br>
            <a:r>
              <a:rPr lang="es-AR" sz="4000" b="1" dirty="0"/>
              <a:t>CARCINOMA PAPILAR RENAL DE CELULAS </a:t>
            </a:r>
            <a:r>
              <a:rPr lang="es-AR" sz="4000" b="1" dirty="0" smtClean="0"/>
              <a:t>CLARAS (CPRCC)</a:t>
            </a:r>
            <a:endParaRPr lang="es-AR" sz="4800" b="1" dirty="0"/>
          </a:p>
        </p:txBody>
      </p:sp>
    </p:spTree>
    <p:extLst>
      <p:ext uri="{BB962C8B-B14F-4D97-AF65-F5344CB8AC3E}">
        <p14:creationId xmlns:p14="http://schemas.microsoft.com/office/powerpoint/2010/main" val="85661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5"/>
          <a:stretch/>
        </p:blipFill>
        <p:spPr>
          <a:xfrm>
            <a:off x="5851" y="0"/>
            <a:ext cx="4782173" cy="685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148"/>
          <a:stretch/>
        </p:blipFill>
        <p:spPr>
          <a:xfrm>
            <a:off x="5851" y="22826"/>
            <a:ext cx="500404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1" r="30989"/>
          <a:stretch/>
        </p:blipFill>
        <p:spPr>
          <a:xfrm>
            <a:off x="5004048" y="22826"/>
            <a:ext cx="50405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67544" y="630932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VIM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220072" y="63093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CD10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9271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AR" sz="2400" dirty="0" smtClean="0"/>
              <a:t>Paciente varón de 55 años a quien en una TC abdominal se le descubre un tumor renal parcialmente quístico en el polo superior derecho</a:t>
            </a:r>
          </a:p>
          <a:p>
            <a:r>
              <a:rPr lang="es-AR" sz="2400" dirty="0" smtClean="0"/>
              <a:t>Nefrectomía parcial con  biopsia por congelación que demostró </a:t>
            </a:r>
            <a:r>
              <a:rPr lang="es-AR" sz="2400" dirty="0" err="1" smtClean="0"/>
              <a:t>márgen</a:t>
            </a:r>
            <a:r>
              <a:rPr lang="es-AR" sz="2400" dirty="0" smtClean="0"/>
              <a:t> de resección indemne formado por lonja de tejido renal no tumoral </a:t>
            </a:r>
          </a:p>
          <a:p>
            <a:r>
              <a:rPr lang="es-AR" sz="2400" dirty="0" err="1" smtClean="0"/>
              <a:t>Macroscopía</a:t>
            </a:r>
            <a:r>
              <a:rPr lang="es-AR" sz="2400" dirty="0" smtClean="0"/>
              <a:t>: Tumor renal de 4 x 3 cm, que llegaba a la cápsula, con zonas quísticas y hemorrágicas.</a:t>
            </a:r>
            <a:endParaRPr lang="es-AR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7200" b="1" dirty="0" smtClean="0"/>
              <a:t>CPRCC</a:t>
            </a:r>
            <a:endParaRPr lang="es-AR" sz="7200" b="1" dirty="0"/>
          </a:p>
        </p:txBody>
      </p:sp>
    </p:spTree>
    <p:extLst>
      <p:ext uri="{BB962C8B-B14F-4D97-AF65-F5344CB8AC3E}">
        <p14:creationId xmlns:p14="http://schemas.microsoft.com/office/powerpoint/2010/main" val="187457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AR" sz="2400" dirty="0" smtClean="0"/>
              <a:t>Patrón arquitectural predominante papilar, formado por células grado 1-2 de </a:t>
            </a:r>
            <a:r>
              <a:rPr lang="es-AR" sz="2400" dirty="0" err="1" smtClean="0"/>
              <a:t>Furhman</a:t>
            </a:r>
            <a:r>
              <a:rPr lang="es-AR" sz="2400" dirty="0" smtClean="0"/>
              <a:t>,  con núcleos en la porción apical de las células</a:t>
            </a:r>
          </a:p>
          <a:p>
            <a:r>
              <a:rPr lang="es-AR" sz="2400" dirty="0" smtClean="0"/>
              <a:t>Sectores quísticos y hemorrágicos. Ausencia de compromiso capsular y vascular</a:t>
            </a:r>
          </a:p>
          <a:p>
            <a:r>
              <a:rPr lang="es-AR" sz="2400" dirty="0" smtClean="0"/>
              <a:t>IHQ: Positividad con </a:t>
            </a:r>
            <a:r>
              <a:rPr lang="es-AR" sz="2400" dirty="0" err="1" smtClean="0"/>
              <a:t>anhidrasa</a:t>
            </a:r>
            <a:r>
              <a:rPr lang="es-AR" sz="2400" dirty="0" smtClean="0"/>
              <a:t> carbónica IX de tipo baso-lateral, CK 7, </a:t>
            </a:r>
            <a:r>
              <a:rPr lang="es-AR" sz="2400" dirty="0" err="1" smtClean="0"/>
              <a:t>vimentina</a:t>
            </a:r>
            <a:r>
              <a:rPr lang="es-AR" sz="2400" dirty="0" smtClean="0"/>
              <a:t>, CD10 y CK34 beta E12 </a:t>
            </a:r>
            <a:endParaRPr lang="es-AR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7200" b="1" dirty="0" smtClean="0"/>
              <a:t>CPRCC</a:t>
            </a:r>
            <a:endParaRPr lang="es-AR" sz="8800" b="1" dirty="0"/>
          </a:p>
        </p:txBody>
      </p:sp>
    </p:spTree>
    <p:extLst>
      <p:ext uri="{BB962C8B-B14F-4D97-AF65-F5344CB8AC3E}">
        <p14:creationId xmlns:p14="http://schemas.microsoft.com/office/powerpoint/2010/main" val="247334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6672"/>
            <a:ext cx="3657600" cy="5714999"/>
          </a:xfrm>
        </p:spPr>
        <p:txBody>
          <a:bodyPr>
            <a:normAutofit/>
          </a:bodyPr>
          <a:lstStyle/>
          <a:p>
            <a:r>
              <a:rPr lang="es-AR" sz="2400" b="1" dirty="0" smtClean="0"/>
              <a:t>Diagnóstico: </a:t>
            </a:r>
            <a:r>
              <a:rPr lang="es-AR" sz="2400" dirty="0" smtClean="0"/>
              <a:t>Se basa en la morfología e IHQ</a:t>
            </a:r>
          </a:p>
          <a:p>
            <a:r>
              <a:rPr lang="es-AR" sz="2400" b="1" dirty="0" smtClean="0"/>
              <a:t>Diagnóstico diferencial: </a:t>
            </a:r>
            <a:r>
              <a:rPr lang="es-AR" sz="2400" dirty="0" smtClean="0"/>
              <a:t>Carcinoma renal de células claras clásico, carcinoma renal cromófobo, </a:t>
            </a:r>
            <a:r>
              <a:rPr lang="es-AR" sz="2400" dirty="0" err="1" smtClean="0"/>
              <a:t>angiomiolipoma</a:t>
            </a:r>
            <a:r>
              <a:rPr lang="es-AR" sz="2400" dirty="0" smtClean="0"/>
              <a:t> </a:t>
            </a:r>
            <a:r>
              <a:rPr lang="es-AR" sz="2400" dirty="0" err="1" smtClean="0"/>
              <a:t>epitelioide</a:t>
            </a:r>
            <a:r>
              <a:rPr lang="es-AR" sz="2400" dirty="0" smtClean="0"/>
              <a:t> y carcinomas asociados a translocación </a:t>
            </a:r>
            <a:r>
              <a:rPr lang="es-AR" sz="2400" dirty="0" err="1" smtClean="0"/>
              <a:t>MiTF</a:t>
            </a:r>
            <a:r>
              <a:rPr lang="es-AR" sz="2400" dirty="0" smtClean="0"/>
              <a:t>-TFE, en base al componente de células claras.</a:t>
            </a:r>
          </a:p>
          <a:p>
            <a:r>
              <a:rPr lang="es-AR" sz="2400" dirty="0" smtClean="0"/>
              <a:t>Evolución: Caso reciente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9992" y="457200"/>
            <a:ext cx="3600400" cy="5715000"/>
          </a:xfrm>
        </p:spPr>
        <p:txBody>
          <a:bodyPr>
            <a:normAutofit/>
          </a:bodyPr>
          <a:lstStyle/>
          <a:p>
            <a:r>
              <a:rPr lang="es-AR" sz="7200" b="1" dirty="0" smtClean="0"/>
              <a:t>CPRCC</a:t>
            </a:r>
            <a:endParaRPr lang="es-AR" sz="8800" b="1" dirty="0"/>
          </a:p>
        </p:txBody>
      </p:sp>
    </p:spTree>
    <p:extLst>
      <p:ext uri="{BB962C8B-B14F-4D97-AF65-F5344CB8AC3E}">
        <p14:creationId xmlns:p14="http://schemas.microsoft.com/office/powerpoint/2010/main" val="115007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2000" b="1" dirty="0" smtClean="0"/>
              <a:t>REFERENCIAS</a:t>
            </a:r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r>
              <a:rPr lang="es-AR" b="1" dirty="0" err="1" smtClean="0"/>
              <a:t>Srigley</a:t>
            </a:r>
            <a:r>
              <a:rPr lang="es-AR" b="1" dirty="0" smtClean="0"/>
              <a:t> JR </a:t>
            </a:r>
            <a:r>
              <a:rPr lang="es-AR" dirty="0" smtClean="0"/>
              <a:t>et al. </a:t>
            </a:r>
            <a:r>
              <a:rPr lang="es-AR" dirty="0" err="1" smtClean="0"/>
              <a:t>The</a:t>
            </a:r>
            <a:r>
              <a:rPr lang="es-AR" dirty="0" smtClean="0"/>
              <a:t> International </a:t>
            </a:r>
            <a:r>
              <a:rPr lang="es-AR" dirty="0" err="1" smtClean="0"/>
              <a:t>Society</a:t>
            </a:r>
            <a:r>
              <a:rPr lang="es-AR" dirty="0" smtClean="0"/>
              <a:t> of </a:t>
            </a:r>
            <a:r>
              <a:rPr lang="es-AR" dirty="0" err="1" smtClean="0"/>
              <a:t>Urological</a:t>
            </a:r>
            <a:r>
              <a:rPr lang="es-AR" dirty="0" smtClean="0"/>
              <a:t> </a:t>
            </a:r>
            <a:r>
              <a:rPr lang="es-AR" dirty="0" err="1" smtClean="0"/>
              <a:t>Pathology</a:t>
            </a:r>
            <a:r>
              <a:rPr lang="es-AR" dirty="0" smtClean="0"/>
              <a:t> (ISUP) Vancouver </a:t>
            </a:r>
            <a:r>
              <a:rPr lang="es-AR" dirty="0" err="1" smtClean="0"/>
              <a:t>Classification</a:t>
            </a:r>
            <a:r>
              <a:rPr lang="es-AR" dirty="0" smtClean="0"/>
              <a:t> of Renal Neoplasia. Am J </a:t>
            </a:r>
            <a:r>
              <a:rPr lang="es-AR" dirty="0" err="1" smtClean="0"/>
              <a:t>Surg</a:t>
            </a:r>
            <a:r>
              <a:rPr lang="es-AR" dirty="0" smtClean="0"/>
              <a:t> </a:t>
            </a:r>
            <a:r>
              <a:rPr lang="es-AR" dirty="0" err="1" smtClean="0"/>
              <a:t>Pathol</a:t>
            </a:r>
            <a:r>
              <a:rPr lang="es-AR" dirty="0" smtClean="0"/>
              <a:t> 2013;37:1469-1489</a:t>
            </a:r>
          </a:p>
          <a:p>
            <a:pPr marL="0" indent="0">
              <a:buNone/>
            </a:pPr>
            <a:r>
              <a:rPr lang="es-AR" b="1" dirty="0" smtClean="0"/>
              <a:t>Reuter VE </a:t>
            </a:r>
            <a:r>
              <a:rPr lang="es-AR" dirty="0" smtClean="0"/>
              <a:t>et al. </a:t>
            </a:r>
            <a:r>
              <a:rPr lang="es-AR" dirty="0" err="1" smtClean="0"/>
              <a:t>Best</a:t>
            </a:r>
            <a:r>
              <a:rPr lang="es-AR" dirty="0" smtClean="0"/>
              <a:t> </a:t>
            </a:r>
            <a:r>
              <a:rPr lang="es-AR" dirty="0" err="1" smtClean="0"/>
              <a:t>Practice</a:t>
            </a:r>
            <a:r>
              <a:rPr lang="es-AR" dirty="0" smtClean="0"/>
              <a:t> </a:t>
            </a:r>
            <a:r>
              <a:rPr lang="es-AR" dirty="0" err="1" smtClean="0"/>
              <a:t>Recommendations</a:t>
            </a:r>
            <a:r>
              <a:rPr lang="es-AR" dirty="0" smtClean="0"/>
              <a:t> in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Application</a:t>
            </a:r>
            <a:r>
              <a:rPr lang="es-AR" dirty="0" smtClean="0"/>
              <a:t> of </a:t>
            </a:r>
            <a:r>
              <a:rPr lang="es-AR" dirty="0" err="1" smtClean="0"/>
              <a:t>Immunohistochemistry</a:t>
            </a:r>
            <a:r>
              <a:rPr lang="es-AR" dirty="0" smtClean="0"/>
              <a:t> in  </a:t>
            </a:r>
            <a:r>
              <a:rPr lang="es-AR" dirty="0" err="1" smtClean="0"/>
              <a:t>Kidney</a:t>
            </a:r>
            <a:r>
              <a:rPr lang="es-AR" dirty="0" smtClean="0"/>
              <a:t> </a:t>
            </a:r>
            <a:r>
              <a:rPr lang="es-AR" dirty="0" err="1" smtClean="0"/>
              <a:t>Tumors</a:t>
            </a:r>
            <a:r>
              <a:rPr lang="es-AR" dirty="0" smtClean="0"/>
              <a:t>.  Am J </a:t>
            </a:r>
            <a:r>
              <a:rPr lang="es-AR" dirty="0" err="1" smtClean="0"/>
              <a:t>Surg</a:t>
            </a:r>
            <a:r>
              <a:rPr lang="es-AR" dirty="0" smtClean="0"/>
              <a:t> </a:t>
            </a:r>
            <a:r>
              <a:rPr lang="es-AR" dirty="0" err="1" smtClean="0"/>
              <a:t>Pathol</a:t>
            </a:r>
            <a:r>
              <a:rPr lang="es-AR" dirty="0" smtClean="0"/>
              <a:t> 2014;38:e35-e49</a:t>
            </a:r>
          </a:p>
          <a:p>
            <a:pPr marL="0" indent="0">
              <a:buNone/>
            </a:pPr>
            <a:r>
              <a:rPr lang="es-AR" b="1" dirty="0" smtClean="0"/>
              <a:t>Aron M </a:t>
            </a:r>
            <a:r>
              <a:rPr lang="es-AR" dirty="0" smtClean="0"/>
              <a:t>et al. Clear </a:t>
            </a:r>
            <a:r>
              <a:rPr lang="es-AR" dirty="0" err="1" smtClean="0"/>
              <a:t>Cell</a:t>
            </a:r>
            <a:r>
              <a:rPr lang="es-AR" dirty="0" smtClean="0"/>
              <a:t>- </a:t>
            </a:r>
            <a:r>
              <a:rPr lang="es-AR" dirty="0" err="1" smtClean="0"/>
              <a:t>Papillary</a:t>
            </a:r>
            <a:r>
              <a:rPr lang="es-AR" dirty="0" smtClean="0"/>
              <a:t> Renal </a:t>
            </a:r>
            <a:r>
              <a:rPr lang="es-AR" dirty="0" err="1" smtClean="0"/>
              <a:t>Cell</a:t>
            </a:r>
            <a:r>
              <a:rPr lang="es-AR" dirty="0" smtClean="0"/>
              <a:t> Carcinoma of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Kidney</a:t>
            </a:r>
            <a:r>
              <a:rPr lang="es-AR" dirty="0" smtClean="0"/>
              <a:t> </a:t>
            </a:r>
            <a:r>
              <a:rPr lang="es-AR" dirty="0" err="1" smtClean="0"/>
              <a:t>Not</a:t>
            </a:r>
            <a:r>
              <a:rPr lang="es-AR" dirty="0" smtClean="0"/>
              <a:t> </a:t>
            </a:r>
            <a:r>
              <a:rPr lang="es-AR" dirty="0" err="1" smtClean="0"/>
              <a:t>Associated</a:t>
            </a:r>
            <a:r>
              <a:rPr lang="es-AR" dirty="0" smtClean="0"/>
              <a:t> </a:t>
            </a:r>
            <a:r>
              <a:rPr lang="es-AR" dirty="0" err="1" smtClean="0"/>
              <a:t>with</a:t>
            </a:r>
            <a:r>
              <a:rPr lang="es-AR" dirty="0" smtClean="0"/>
              <a:t> </a:t>
            </a:r>
            <a:r>
              <a:rPr lang="es-AR" dirty="0" err="1" smtClean="0"/>
              <a:t>End-Stage</a:t>
            </a:r>
            <a:r>
              <a:rPr lang="es-AR" dirty="0" smtClean="0"/>
              <a:t> Renal </a:t>
            </a:r>
            <a:r>
              <a:rPr lang="es-AR" dirty="0" err="1" smtClean="0"/>
              <a:t>Disease</a:t>
            </a:r>
            <a:r>
              <a:rPr lang="es-AR" dirty="0" smtClean="0"/>
              <a:t>. Am J </a:t>
            </a:r>
            <a:r>
              <a:rPr lang="es-AR" dirty="0" err="1" smtClean="0"/>
              <a:t>Surg</a:t>
            </a:r>
            <a:r>
              <a:rPr lang="es-AR" dirty="0" smtClean="0"/>
              <a:t> </a:t>
            </a:r>
            <a:r>
              <a:rPr lang="es-AR" dirty="0" err="1" smtClean="0"/>
              <a:t>Pathol</a:t>
            </a:r>
            <a:r>
              <a:rPr lang="es-AR" dirty="0" smtClean="0"/>
              <a:t> 2015;39:873-888 </a:t>
            </a: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7200" b="1" dirty="0" smtClean="0"/>
              <a:t>CPRCC</a:t>
            </a:r>
            <a:endParaRPr lang="es-AR" sz="8800" b="1" dirty="0"/>
          </a:p>
        </p:txBody>
      </p:sp>
    </p:spTree>
    <p:extLst>
      <p:ext uri="{BB962C8B-B14F-4D97-AF65-F5344CB8AC3E}">
        <p14:creationId xmlns:p14="http://schemas.microsoft.com/office/powerpoint/2010/main" val="271750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550" b="-1"/>
          <a:stretch/>
        </p:blipFill>
        <p:spPr>
          <a:xfrm>
            <a:off x="0" y="-852909"/>
            <a:ext cx="9143999" cy="7710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717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175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7938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883" r="29141" b="-1883"/>
          <a:stretch/>
        </p:blipFill>
        <p:spPr>
          <a:xfrm>
            <a:off x="1" y="-171400"/>
            <a:ext cx="5220071" cy="7161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6"/>
          <a:stretch/>
        </p:blipFill>
        <p:spPr>
          <a:xfrm>
            <a:off x="4788024" y="-171400"/>
            <a:ext cx="4355975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7"/>
          <a:stretch/>
        </p:blipFill>
        <p:spPr>
          <a:xfrm>
            <a:off x="4573015" y="-171399"/>
            <a:ext cx="4572000" cy="7186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CuadroTexto"/>
          <p:cNvSpPr txBox="1"/>
          <p:nvPr/>
        </p:nvSpPr>
        <p:spPr>
          <a:xfrm>
            <a:off x="251520" y="638132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AC IX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870736" y="6317378"/>
            <a:ext cx="207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CK 7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2092991545"/>
      </p:ext>
    </p:extLst>
  </p:cSld>
  <p:clrMapOvr>
    <a:masterClrMapping/>
  </p:clrMapOvr>
</p:sld>
</file>

<file path=ppt/theme/theme1.xml><?xml version="1.0" encoding="utf-8"?>
<a:theme xmlns:a="http://schemas.openxmlformats.org/drawingml/2006/main" name="Compuest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ue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293</TotalTime>
  <Words>425</Words>
  <Application>Microsoft Office PowerPoint</Application>
  <PresentationFormat>Presentación en pantalla (4:3)</PresentationFormat>
  <Paragraphs>35</Paragraphs>
  <Slides>10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Compuesto</vt:lpstr>
      <vt:lpstr>      CARCINOMA PAPILAR RENAL DE CELULAS CLARAS (CPRCC)</vt:lpstr>
      <vt:lpstr>CPRCC</vt:lpstr>
      <vt:lpstr>CPRCC</vt:lpstr>
      <vt:lpstr>CPRCC</vt:lpstr>
      <vt:lpstr>CPRCC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CARCINOMA PAPILAR RENAL DE CELULAS CLARAS</dc:title>
  <dc:creator>Elsner</dc:creator>
  <cp:lastModifiedBy>TERESA</cp:lastModifiedBy>
  <cp:revision>36</cp:revision>
  <cp:lastPrinted>2015-09-13T21:04:36Z</cp:lastPrinted>
  <dcterms:created xsi:type="dcterms:W3CDTF">2015-09-13T18:24:14Z</dcterms:created>
  <dcterms:modified xsi:type="dcterms:W3CDTF">2015-09-21T22:10:14Z</dcterms:modified>
</cp:coreProperties>
</file>